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9.png"/><Relationship Id="rId21" Type="http://schemas.openxmlformats.org/officeDocument/2006/relationships/image" Target="../media/image29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0.sv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0.svg"/><Relationship Id="rId9" Type="http://schemas.openxmlformats.org/officeDocument/2006/relationships/image" Target="../media/image8.png"/><Relationship Id="rId1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04011" y="1179984"/>
            <a:ext cx="8539989" cy="42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799" b="1" spc="2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a building for accommodating internally displaced (evacuated) persons </a:t>
            </a:r>
            <a:r>
              <a:rPr lang="en-US" sz="3799" b="1" spc="22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and a center for work with internally displaced (evacuated) children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686459" y="679903"/>
            <a:ext cx="6691926" cy="3887236"/>
            <a:chOff x="0" y="0"/>
            <a:chExt cx="8632231" cy="50143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33501" cy="5014330"/>
            </a:xfrm>
            <a:custGeom>
              <a:avLst/>
              <a:gdLst/>
              <a:ahLst/>
              <a:cxnLst/>
              <a:rect l="l" t="t" r="r" b="b"/>
              <a:pathLst>
                <a:path w="8633501" h="5014330">
                  <a:moveTo>
                    <a:pt x="8136741" y="0"/>
                  </a:moveTo>
                  <a:lnTo>
                    <a:pt x="495490" y="0"/>
                  </a:lnTo>
                  <a:cubicBezTo>
                    <a:pt x="220985" y="0"/>
                    <a:pt x="0" y="128367"/>
                    <a:pt x="0" y="287823"/>
                  </a:cubicBezTo>
                  <a:lnTo>
                    <a:pt x="0" y="4727510"/>
                  </a:lnTo>
                  <a:cubicBezTo>
                    <a:pt x="0" y="4885963"/>
                    <a:pt x="220985" y="5014330"/>
                    <a:pt x="495490" y="5014330"/>
                  </a:cubicBezTo>
                  <a:lnTo>
                    <a:pt x="8138468" y="5014330"/>
                  </a:lnTo>
                  <a:cubicBezTo>
                    <a:pt x="8411246" y="5014330"/>
                    <a:pt x="8633501" y="4885963"/>
                    <a:pt x="8633501" y="4726507"/>
                  </a:cubicBezTo>
                  <a:lnTo>
                    <a:pt x="8633501" y="287823"/>
                  </a:lnTo>
                  <a:cubicBezTo>
                    <a:pt x="8632230" y="128367"/>
                    <a:pt x="8411246" y="0"/>
                    <a:pt x="8136741" y="0"/>
                  </a:cubicBezTo>
                  <a:close/>
                </a:path>
              </a:pathLst>
            </a:custGeom>
            <a:blipFill>
              <a:blip r:embed="rId8"/>
              <a:stretch>
                <a:fillRect l="-5082" t="-1430" r="-17374" b="-2936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9530397" y="4709377"/>
            <a:ext cx="7862910" cy="4989543"/>
          </a:xfrm>
          <a:custGeom>
            <a:avLst/>
            <a:gdLst/>
            <a:ahLst/>
            <a:cxnLst/>
            <a:rect l="l" t="t" r="r" b="b"/>
            <a:pathLst>
              <a:path w="7862910" h="4989543">
                <a:moveTo>
                  <a:pt x="0" y="0"/>
                </a:moveTo>
                <a:lnTo>
                  <a:pt x="7862909" y="0"/>
                </a:lnTo>
                <a:lnTo>
                  <a:pt x="7862909" y="4989543"/>
                </a:lnTo>
                <a:lnTo>
                  <a:pt x="0" y="4989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98" r="-18659"/>
            </a:stretch>
          </a:blipFill>
        </p:spPr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502B424E-2451-4024-8449-873305B2F605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CDB09C0C-AF47-424B-B7D0-0D74F04875EA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69" r="-82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75752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7094" y="1915364"/>
            <a:ext cx="8882736" cy="6362859"/>
            <a:chOff x="0" y="0"/>
            <a:chExt cx="2339486" cy="1675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486" cy="1675815"/>
            </a:xfrm>
            <a:custGeom>
              <a:avLst/>
              <a:gdLst/>
              <a:ahLst/>
              <a:cxnLst/>
              <a:rect l="l" t="t" r="r" b="b"/>
              <a:pathLst>
                <a:path w="2339486" h="1675815">
                  <a:moveTo>
                    <a:pt x="0" y="0"/>
                  </a:moveTo>
                  <a:lnTo>
                    <a:pt x="2339486" y="0"/>
                  </a:lnTo>
                  <a:lnTo>
                    <a:pt x="2339486" y="1675815"/>
                  </a:lnTo>
                  <a:lnTo>
                    <a:pt x="0" y="167581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39486" cy="171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963075" y="71790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211395" y="855606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1197636" y="-1952735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84415" y="-1832447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43992" y="1915364"/>
            <a:ext cx="8534301" cy="6362859"/>
            <a:chOff x="0" y="0"/>
            <a:chExt cx="2247717" cy="16758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7717" cy="1675815"/>
            </a:xfrm>
            <a:custGeom>
              <a:avLst/>
              <a:gdLst/>
              <a:ahLst/>
              <a:cxnLst/>
              <a:rect l="l" t="t" r="r" b="b"/>
              <a:pathLst>
                <a:path w="2247717" h="1675815">
                  <a:moveTo>
                    <a:pt x="0" y="0"/>
                  </a:moveTo>
                  <a:lnTo>
                    <a:pt x="2247717" y="0"/>
                  </a:lnTo>
                  <a:lnTo>
                    <a:pt x="2247717" y="1675815"/>
                  </a:lnTo>
                  <a:lnTo>
                    <a:pt x="0" y="167581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47717" cy="171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43065" y="9368851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17094" y="234315"/>
            <a:ext cx="17461199" cy="1588770"/>
            <a:chOff x="0" y="0"/>
            <a:chExt cx="4972479" cy="4524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72479" cy="452439"/>
            </a:xfrm>
            <a:custGeom>
              <a:avLst/>
              <a:gdLst/>
              <a:ahLst/>
              <a:cxnLst/>
              <a:rect l="l" t="t" r="r" b="b"/>
              <a:pathLst>
                <a:path w="4972479" h="452439">
                  <a:moveTo>
                    <a:pt x="0" y="0"/>
                  </a:moveTo>
                  <a:lnTo>
                    <a:pt x="4972479" y="0"/>
                  </a:lnTo>
                  <a:lnTo>
                    <a:pt x="4972479" y="452439"/>
                  </a:lnTo>
                  <a:lnTo>
                    <a:pt x="0" y="45243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972479" cy="490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212113" y="8487773"/>
            <a:ext cx="9112642" cy="1344208"/>
            <a:chOff x="0" y="0"/>
            <a:chExt cx="2400037" cy="3540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0037" cy="354030"/>
            </a:xfrm>
            <a:custGeom>
              <a:avLst/>
              <a:gdLst/>
              <a:ahLst/>
              <a:cxnLst/>
              <a:rect l="l" t="t" r="r" b="b"/>
              <a:pathLst>
                <a:path w="2400037" h="354030">
                  <a:moveTo>
                    <a:pt x="0" y="0"/>
                  </a:moveTo>
                  <a:lnTo>
                    <a:pt x="2400037" y="0"/>
                  </a:lnTo>
                  <a:lnTo>
                    <a:pt x="2400037" y="354030"/>
                  </a:lnTo>
                  <a:lnTo>
                    <a:pt x="0" y="35403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400037" cy="39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7028646" y="9617115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3" name="Freeform 33"/>
          <p:cNvSpPr/>
          <p:nvPr/>
        </p:nvSpPr>
        <p:spPr>
          <a:xfrm>
            <a:off x="728534" y="3048890"/>
            <a:ext cx="866304" cy="316201"/>
          </a:xfrm>
          <a:custGeom>
            <a:avLst/>
            <a:gdLst/>
            <a:ahLst/>
            <a:cxnLst/>
            <a:rect l="l" t="t" r="r" b="b"/>
            <a:pathLst>
              <a:path w="866304" h="316201">
                <a:moveTo>
                  <a:pt x="0" y="0"/>
                </a:moveTo>
                <a:lnTo>
                  <a:pt x="866304" y="0"/>
                </a:lnTo>
                <a:lnTo>
                  <a:pt x="866304" y="316201"/>
                </a:lnTo>
                <a:lnTo>
                  <a:pt x="0" y="316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40566" y="4407249"/>
            <a:ext cx="571224" cy="548375"/>
          </a:xfrm>
          <a:custGeom>
            <a:avLst/>
            <a:gdLst/>
            <a:ahLst/>
            <a:cxnLst/>
            <a:rect l="l" t="t" r="r" b="b"/>
            <a:pathLst>
              <a:path w="571224" h="548375">
                <a:moveTo>
                  <a:pt x="0" y="0"/>
                </a:moveTo>
                <a:lnTo>
                  <a:pt x="571224" y="0"/>
                </a:lnTo>
                <a:lnTo>
                  <a:pt x="571224" y="548375"/>
                </a:lnTo>
                <a:lnTo>
                  <a:pt x="0" y="548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79671" y="3620970"/>
            <a:ext cx="530400" cy="530400"/>
          </a:xfrm>
          <a:custGeom>
            <a:avLst/>
            <a:gdLst/>
            <a:ahLst/>
            <a:cxnLst/>
            <a:rect l="l" t="t" r="r" b="b"/>
            <a:pathLst>
              <a:path w="530400" h="530400">
                <a:moveTo>
                  <a:pt x="0" y="0"/>
                </a:moveTo>
                <a:lnTo>
                  <a:pt x="530401" y="0"/>
                </a:lnTo>
                <a:lnTo>
                  <a:pt x="530401" y="530400"/>
                </a:lnTo>
                <a:lnTo>
                  <a:pt x="0" y="530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34928" y="5263028"/>
            <a:ext cx="582499" cy="582499"/>
          </a:xfrm>
          <a:custGeom>
            <a:avLst/>
            <a:gdLst/>
            <a:ahLst/>
            <a:cxnLst/>
            <a:rect l="l" t="t" r="r" b="b"/>
            <a:pathLst>
              <a:path w="582499" h="582499">
                <a:moveTo>
                  <a:pt x="0" y="0"/>
                </a:moveTo>
                <a:lnTo>
                  <a:pt x="582499" y="0"/>
                </a:lnTo>
                <a:lnTo>
                  <a:pt x="582499" y="582499"/>
                </a:lnTo>
                <a:lnTo>
                  <a:pt x="0" y="5824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56452" y="6357791"/>
            <a:ext cx="660976" cy="659323"/>
          </a:xfrm>
          <a:custGeom>
            <a:avLst/>
            <a:gdLst/>
            <a:ahLst/>
            <a:cxnLst/>
            <a:rect l="l" t="t" r="r" b="b"/>
            <a:pathLst>
              <a:path w="660976" h="659323">
                <a:moveTo>
                  <a:pt x="0" y="0"/>
                </a:moveTo>
                <a:lnTo>
                  <a:pt x="660975" y="0"/>
                </a:lnTo>
                <a:lnTo>
                  <a:pt x="660975" y="659323"/>
                </a:lnTo>
                <a:lnTo>
                  <a:pt x="0" y="6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03417" y="7340964"/>
            <a:ext cx="555771" cy="613265"/>
          </a:xfrm>
          <a:custGeom>
            <a:avLst/>
            <a:gdLst/>
            <a:ahLst/>
            <a:cxnLst/>
            <a:rect l="l" t="t" r="r" b="b"/>
            <a:pathLst>
              <a:path w="555771" h="613265">
                <a:moveTo>
                  <a:pt x="0" y="0"/>
                </a:moveTo>
                <a:lnTo>
                  <a:pt x="555771" y="0"/>
                </a:lnTo>
                <a:lnTo>
                  <a:pt x="555771" y="613265"/>
                </a:lnTo>
                <a:lnTo>
                  <a:pt x="0" y="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732084" y="3727896"/>
            <a:ext cx="1070855" cy="846949"/>
          </a:xfrm>
          <a:custGeom>
            <a:avLst/>
            <a:gdLst/>
            <a:ahLst/>
            <a:cxnLst/>
            <a:rect l="l" t="t" r="r" b="b"/>
            <a:pathLst>
              <a:path w="1070855" h="846949">
                <a:moveTo>
                  <a:pt x="0" y="0"/>
                </a:moveTo>
                <a:lnTo>
                  <a:pt x="1070856" y="0"/>
                </a:lnTo>
                <a:lnTo>
                  <a:pt x="1070856" y="846949"/>
                </a:lnTo>
                <a:lnTo>
                  <a:pt x="0" y="8469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732084" y="6239283"/>
            <a:ext cx="1036350" cy="1002433"/>
          </a:xfrm>
          <a:custGeom>
            <a:avLst/>
            <a:gdLst/>
            <a:ahLst/>
            <a:cxnLst/>
            <a:rect l="l" t="t" r="r" b="b"/>
            <a:pathLst>
              <a:path w="1036350" h="1002433">
                <a:moveTo>
                  <a:pt x="0" y="0"/>
                </a:moveTo>
                <a:lnTo>
                  <a:pt x="1036350" y="0"/>
                </a:lnTo>
                <a:lnTo>
                  <a:pt x="1036350" y="1002433"/>
                </a:lnTo>
                <a:lnTo>
                  <a:pt x="0" y="10024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8851" r="-191602" b="-48017"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2236257" y="8627247"/>
            <a:ext cx="2249092" cy="1065258"/>
            <a:chOff x="0" y="0"/>
            <a:chExt cx="2998789" cy="142034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t="-942" r="-892" b="-942"/>
              </a:stretch>
            </a:blipFill>
          </p:spPr>
        </p:sp>
      </p:grpSp>
      <p:sp>
        <p:nvSpPr>
          <p:cNvPr id="45" name="Freeform 45"/>
          <p:cNvSpPr/>
          <p:nvPr/>
        </p:nvSpPr>
        <p:spPr>
          <a:xfrm>
            <a:off x="1062209" y="8652057"/>
            <a:ext cx="1065258" cy="1065258"/>
          </a:xfrm>
          <a:custGeom>
            <a:avLst/>
            <a:gdLst/>
            <a:ahLst/>
            <a:cxnLst/>
            <a:rect l="l" t="t" r="r" b="b"/>
            <a:pathLst>
              <a:path w="1065258" h="1065258">
                <a:moveTo>
                  <a:pt x="0" y="0"/>
                </a:moveTo>
                <a:lnTo>
                  <a:pt x="1065258" y="0"/>
                </a:lnTo>
                <a:lnTo>
                  <a:pt x="1065258" y="1065258"/>
                </a:lnTo>
                <a:lnTo>
                  <a:pt x="0" y="106525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4637767" y="8627247"/>
            <a:ext cx="1059932" cy="1065258"/>
          </a:xfrm>
          <a:custGeom>
            <a:avLst/>
            <a:gdLst/>
            <a:ahLst/>
            <a:cxnLst/>
            <a:rect l="l" t="t" r="r" b="b"/>
            <a:pathLst>
              <a:path w="1059932" h="1065258">
                <a:moveTo>
                  <a:pt x="0" y="0"/>
                </a:moveTo>
                <a:lnTo>
                  <a:pt x="1059933" y="0"/>
                </a:lnTo>
                <a:lnTo>
                  <a:pt x="1059933" y="1065259"/>
                </a:lnTo>
                <a:lnTo>
                  <a:pt x="0" y="106525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521708" y="512731"/>
            <a:ext cx="17356585" cy="104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a building for accommodating internally displaced (evacuated) persons and a center for work with internally displaced (evacuated) children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78675" y="8640113"/>
            <a:ext cx="9603338" cy="8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 </a:t>
            </a:r>
          </a:p>
          <a:p>
            <a:pPr algn="ctr">
              <a:lnSpc>
                <a:spcPts val="3588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2 150 000 EUR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58940" y="3169684"/>
            <a:ext cx="7301328" cy="510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complete replacement of the roof covering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selective remodelling of specific premises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full replacement of windows and door slits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reinstallation of ceiling equipment and new wall treatment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renovation of all porches, including adjustments for accessibility needs of people with limited mobility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of facades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1708" y="2357600"/>
            <a:ext cx="9554638" cy="41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760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80393" y="2721619"/>
            <a:ext cx="6445602" cy="545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9"/>
              </a:lnSpc>
            </a:pPr>
            <a:endParaRPr/>
          </a:p>
          <a:p>
            <a:pPr algn="l">
              <a:lnSpc>
                <a:spcPts val="2889"/>
              </a:lnSpc>
            </a:pPr>
            <a:endParaRPr/>
          </a:p>
          <a:p>
            <a:pPr algn="l">
              <a:lnSpc>
                <a:spcPts val="2889"/>
              </a:lnSpc>
            </a:pPr>
            <a:r>
              <a:rPr lang="en-US" sz="2556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internally displaced/evacuated persons who, due to unemployment, disability, caring for young children, or advanced age, are unable to rent housing on their own</a:t>
            </a: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r>
              <a:rPr lang="en-US" sz="2556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potential capacity for residents and staff simultaneously is 145 people</a:t>
            </a: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881619" y="2523613"/>
            <a:ext cx="8406381" cy="4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760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is aimed at: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1" r="-84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09780" y="403906"/>
            <a:ext cx="9070524" cy="1332319"/>
            <a:chOff x="0" y="0"/>
            <a:chExt cx="2388945" cy="3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8945" cy="350899"/>
            </a:xfrm>
            <a:custGeom>
              <a:avLst/>
              <a:gdLst/>
              <a:ahLst/>
              <a:cxnLst/>
              <a:rect l="l" t="t" r="r" b="b"/>
              <a:pathLst>
                <a:path w="2388945" h="350899">
                  <a:moveTo>
                    <a:pt x="0" y="0"/>
                  </a:moveTo>
                  <a:lnTo>
                    <a:pt x="2388945" y="0"/>
                  </a:lnTo>
                  <a:lnTo>
                    <a:pt x="2388945" y="350899"/>
                  </a:lnTo>
                  <a:lnTo>
                    <a:pt x="0" y="35089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88945" cy="3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84414" y="-592031"/>
            <a:ext cx="18989718" cy="11992697"/>
            <a:chOff x="0" y="0"/>
            <a:chExt cx="5001407" cy="3158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407" cy="3158570"/>
            </a:xfrm>
            <a:custGeom>
              <a:avLst/>
              <a:gdLst/>
              <a:ahLst/>
              <a:cxnLst/>
              <a:rect l="l" t="t" r="r" b="b"/>
              <a:pathLst>
                <a:path w="5001407" h="3158570">
                  <a:moveTo>
                    <a:pt x="0" y="0"/>
                  </a:moveTo>
                  <a:lnTo>
                    <a:pt x="5001407" y="0"/>
                  </a:lnTo>
                  <a:lnTo>
                    <a:pt x="5001407" y="3158570"/>
                  </a:lnTo>
                  <a:lnTo>
                    <a:pt x="0" y="3158570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01407" cy="319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199001" y="8846852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3773734" y="8652057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1150418" y="-1847069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52719" y="-1555845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09780" y="1998282"/>
            <a:ext cx="9070524" cy="7905510"/>
            <a:chOff x="0" y="0"/>
            <a:chExt cx="2388945" cy="20821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88945" cy="2082110"/>
            </a:xfrm>
            <a:custGeom>
              <a:avLst/>
              <a:gdLst/>
              <a:ahLst/>
              <a:cxnLst/>
              <a:rect l="l" t="t" r="r" b="b"/>
              <a:pathLst>
                <a:path w="2388945" h="2082110">
                  <a:moveTo>
                    <a:pt x="0" y="0"/>
                  </a:moveTo>
                  <a:lnTo>
                    <a:pt x="2388945" y="0"/>
                  </a:lnTo>
                  <a:lnTo>
                    <a:pt x="2388945" y="2082110"/>
                  </a:lnTo>
                  <a:lnTo>
                    <a:pt x="0" y="208211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388945" cy="2120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11369" y="9290232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66843" y="403906"/>
            <a:ext cx="7862910" cy="4739594"/>
          </a:xfrm>
          <a:custGeom>
            <a:avLst/>
            <a:gdLst/>
            <a:ahLst/>
            <a:cxnLst/>
            <a:rect l="l" t="t" r="r" b="b"/>
            <a:pathLst>
              <a:path w="7862910" h="4739594">
                <a:moveTo>
                  <a:pt x="0" y="0"/>
                </a:moveTo>
                <a:lnTo>
                  <a:pt x="7862909" y="0"/>
                </a:lnTo>
                <a:lnTo>
                  <a:pt x="7862909" y="4739594"/>
                </a:lnTo>
                <a:lnTo>
                  <a:pt x="0" y="4739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625" t="-18700" r="-7198" b="-4158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66843" y="4914249"/>
            <a:ext cx="7862910" cy="4989543"/>
          </a:xfrm>
          <a:custGeom>
            <a:avLst/>
            <a:gdLst/>
            <a:ahLst/>
            <a:cxnLst/>
            <a:rect l="l" t="t" r="r" b="b"/>
            <a:pathLst>
              <a:path w="7862910" h="4989543">
                <a:moveTo>
                  <a:pt x="0" y="0"/>
                </a:moveTo>
                <a:lnTo>
                  <a:pt x="7862909" y="0"/>
                </a:lnTo>
                <a:lnTo>
                  <a:pt x="7862909" y="4989542"/>
                </a:lnTo>
                <a:lnTo>
                  <a:pt x="0" y="4989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98" r="-18659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874553" y="9290232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7" y="0"/>
                </a:lnTo>
                <a:lnTo>
                  <a:pt x="710797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910445" y="3951100"/>
            <a:ext cx="1192400" cy="1192400"/>
          </a:xfrm>
          <a:custGeom>
            <a:avLst/>
            <a:gdLst/>
            <a:ahLst/>
            <a:cxnLst/>
            <a:rect l="l" t="t" r="r" b="b"/>
            <a:pathLst>
              <a:path w="1192400" h="1192400">
                <a:moveTo>
                  <a:pt x="0" y="0"/>
                </a:moveTo>
                <a:lnTo>
                  <a:pt x="1192400" y="0"/>
                </a:lnTo>
                <a:lnTo>
                  <a:pt x="1192400" y="1192400"/>
                </a:lnTo>
                <a:lnTo>
                  <a:pt x="0" y="1192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910445" y="6805744"/>
            <a:ext cx="1192400" cy="871943"/>
          </a:xfrm>
          <a:custGeom>
            <a:avLst/>
            <a:gdLst/>
            <a:ahLst/>
            <a:cxnLst/>
            <a:rect l="l" t="t" r="r" b="b"/>
            <a:pathLst>
              <a:path w="1192400" h="871943">
                <a:moveTo>
                  <a:pt x="0" y="0"/>
                </a:moveTo>
                <a:lnTo>
                  <a:pt x="1192400" y="0"/>
                </a:lnTo>
                <a:lnTo>
                  <a:pt x="1192400" y="871943"/>
                </a:lnTo>
                <a:lnTo>
                  <a:pt x="0" y="871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431016" y="2909685"/>
            <a:ext cx="7114464" cy="57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endParaRPr/>
          </a:p>
          <a:p>
            <a:pPr algn="l">
              <a:lnSpc>
                <a:spcPts val="3234"/>
              </a:lnSpc>
            </a:pPr>
            <a:r>
              <a:rPr lang="en-US" sz="2862" spc="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30 individual housing units created for the temporary accommodation of internally displaced (evacuated) persons, including an entryway, hallway, room, kitchen, and combined bathroom.</a:t>
            </a: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r>
              <a:rPr lang="en-US" sz="2862" spc="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two educational units set up for the centre for activities with internally displaced/evacuated children</a:t>
            </a: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273922" y="728422"/>
            <a:ext cx="8406381" cy="67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360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Expected results: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Довільний</PresentationFormat>
  <Paragraphs>29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2024-11-06T14:06:24Z</dcterms:modified>
  <dc:identifier>DAGTDkWGydA</dc:identifier>
</cp:coreProperties>
</file>